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0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  <p:sldId id="871" r:id="rId14"/>
    <p:sldId id="872" r:id="rId15"/>
    <p:sldId id="873" r:id="rId16"/>
    <p:sldId id="874" r:id="rId17"/>
    <p:sldId id="875" r:id="rId18"/>
    <p:sldId id="876" r:id="rId1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八年级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</a:t>
            </a: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冲刺训练　</a:t>
            </a:r>
            <a:r>
              <a:rPr lang="en-US" altLang="zh-CN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818173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time passed, day turned into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1576837"/>
            <a:ext cx="11485848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021263" algn="l"/>
                <a:tab pos="5645150" algn="l"/>
                <a:tab pos="7531100" algn="l"/>
                <a:tab pos="9774238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morning	B. month	C. week	D. night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109402" y="1765931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/>
              <a:t>D</a:t>
            </a:r>
            <a:endParaRPr lang="zh-CN" altLang="en-US"/>
          </a:p>
        </p:txBody>
      </p:sp>
      <p:sp>
        <p:nvSpPr>
          <p:cNvPr id="6" name="内容占位符 3"/>
          <p:cNvSpPr txBox="1">
            <a:spLocks/>
          </p:cNvSpPr>
          <p:nvPr/>
        </p:nvSpPr>
        <p:spPr bwMode="auto">
          <a:xfrm>
            <a:off x="360854" y="2397570"/>
            <a:ext cx="11485848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考查名词辨析。句意：随着时间的流逝，白天变成了夜晚。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morning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上午；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month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week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周；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night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夜晚。根据下文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 should sleep here tonight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可知，时间已经到了晚上。故选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2298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246530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“I’m cold,” said one hiker. “We should make a fire. Help me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 wood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They began to look for fallen branches.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were many old branches under the oak tree. The two hikers collected the branches and made a nice campfire out of them. They sat beside the fire to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en-US" sz="2800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themselves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86911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305300" algn="l"/>
                <a:tab pos="6996113" algn="l"/>
                <a:tab pos="9774238" algn="l"/>
              </a:tabLst>
            </a:pP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8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pull	B. move	C. collect	D. sell</a:t>
            </a:r>
            <a:endParaRPr lang="zh-CN" altLang="zh-CN" sz="28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48134" y="401508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6" name="内容占位符 4"/>
          <p:cNvSpPr txBox="1">
            <a:spLocks/>
          </p:cNvSpPr>
          <p:nvPr/>
        </p:nvSpPr>
        <p:spPr bwMode="auto">
          <a:xfrm>
            <a:off x="360854" y="4512454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考查动词辨析。句意：帮我捡些木柴！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pull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拉；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move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移动；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collect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收集；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sell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卖。根据下文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“They began to look for fallen branches.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他们开始收集树枝。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可知，他们需要捡一些木柴。故选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4455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17072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“I’m cold,” said one hiker. “We should make a fire. Help me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 wood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They began to look for fallen branches.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were many old branches under the oak tree. The two hikers collected the branches and made a nice campfire out of them. They sat beside the fire to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en-US" sz="2600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themselves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100671"/>
            <a:ext cx="11485848" cy="616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72000" algn="l"/>
                <a:tab pos="5021263" algn="l"/>
                <a:tab pos="6910388" algn="l"/>
                <a:tab pos="9239250" algn="l"/>
              </a:tabLst>
            </a:pP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6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10. 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Suddenly	B. Luckily	C. Sadly	D. Finally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0630" y="3238009"/>
            <a:ext cx="407484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/>
              <a:t>B</a:t>
            </a:r>
            <a:endParaRPr lang="zh-CN" altLang="en-US" sz="2600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3705406"/>
            <a:ext cx="11485848" cy="2417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考查副词辨析。句意：幸运的是，橡树下有许多老树枝。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suddenly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突然；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luckily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幸运地；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sadly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悲伤地；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finally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终于。根据下文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“there were many old branches under the oak tree”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可知，在他们开始捡拾木柴时发现橡树下有许多老树枝，这是一件幸运的事情。故选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0192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522802"/>
            <a:ext cx="11485848" cy="3554819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“I’m cold,” said one hiker. “We should make a fire. Help me 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 wood</a:t>
            </a:r>
            <a:r>
              <a:rPr lang="zh-CN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They began to look for fallen branches. 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were many old branches under the oak tree. The two hikers collected the branches and made a nice campfire out of them. They sat beside the fire to 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en-US" sz="3000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3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themselves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889926"/>
            <a:ext cx="11485848" cy="697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838700" algn="l"/>
                <a:tab pos="5645150" algn="l"/>
                <a:tab pos="7262813" algn="l"/>
                <a:tab pos="9686925" algn="l"/>
                <a:tab pos="9774238" algn="l"/>
              </a:tabLst>
            </a:pPr>
            <a:r>
              <a:rPr lang="zh-CN" altLang="zh-CN" sz="3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3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11. </a:t>
            </a:r>
            <a:r>
              <a:rPr lang="en-US" altLang="zh-CN" sz="3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teach	B. enjoy	C. warm	D. help</a:t>
            </a:r>
            <a:endParaRPr lang="zh-CN" altLang="zh-CN" sz="3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07456" y="4035274"/>
            <a:ext cx="461986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n-US" altLang="zh-CN" sz="3000"/>
              <a:t>C</a:t>
            </a:r>
            <a:endParaRPr lang="zh-CN" altLang="en-US" sz="3000"/>
          </a:p>
        </p:txBody>
      </p:sp>
      <p:sp>
        <p:nvSpPr>
          <p:cNvPr id="6" name="内容占位符 3"/>
          <p:cNvSpPr txBox="1">
            <a:spLocks/>
          </p:cNvSpPr>
          <p:nvPr/>
        </p:nvSpPr>
        <p:spPr bwMode="auto">
          <a:xfrm>
            <a:off x="360854" y="4552043"/>
            <a:ext cx="11485848" cy="2082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考查动词辨析。句意：他们坐在火堆旁取暖。</a:t>
            </a:r>
            <a:r>
              <a:rPr lang="en-US" altLang="zh-CN" sz="3000" b="1" u="wavy" spc="-10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</a:t>
            </a:r>
            <a:r>
              <a:rPr lang="zh-CN" altLang="zh-CN" sz="3000" b="1" u="wavy" spc="-10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教；</a:t>
            </a:r>
            <a:r>
              <a:rPr lang="en-US" altLang="zh-CN" sz="3000" b="1" u="wavy" spc="-10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enjoy</a:t>
            </a:r>
            <a:r>
              <a:rPr lang="zh-CN" altLang="zh-CN" sz="3000" b="1" u="wavy" spc="-10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享受；</a:t>
            </a:r>
            <a:r>
              <a:rPr lang="en-US" altLang="zh-CN" sz="3000" b="1" u="wavy" spc="-10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warm</a:t>
            </a:r>
            <a:r>
              <a:rPr lang="zh-CN" altLang="zh-CN" sz="3000" b="1" u="wavy" spc="-10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温暖；</a:t>
            </a:r>
            <a:r>
              <a:rPr lang="en-US" altLang="zh-CN" sz="3000" b="1" u="wavy" spc="-10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zh-CN" altLang="zh-CN" sz="3000" b="1" u="wavy" spc="-10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帮助</a:t>
            </a:r>
            <a:r>
              <a:rPr lang="zh-CN" altLang="zh-CN" sz="30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。根据语境，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他们坐在火堆边是为了取暖。故选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10830" y="5943513"/>
            <a:ext cx="792088" cy="566526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3619588" y="6108068"/>
            <a:ext cx="820891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3000">
                <a:solidFill>
                  <a:srgbClr val="00B0F0"/>
                </a:solidFill>
                <a:cs typeface="Times New Roman" panose="02020603050405020304" pitchFamily="18" charset="0"/>
              </a:rPr>
              <a:t>warm</a:t>
            </a:r>
            <a:r>
              <a:rPr lang="zh-CN" altLang="zh-CN" sz="30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还用作形容词</a:t>
            </a:r>
            <a:r>
              <a:rPr lang="zh-CN" altLang="zh-CN" sz="3000">
                <a:solidFill>
                  <a:srgbClr val="00B0F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30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意</a:t>
            </a:r>
            <a:r>
              <a:rPr lang="zh-CN" altLang="zh-CN" sz="3000" smtClean="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 sz="30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30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温暖的</a:t>
            </a:r>
            <a:r>
              <a:rPr lang="en-US" altLang="zh-CN" sz="300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0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sz="3000"/>
          </a:p>
        </p:txBody>
      </p:sp>
    </p:spTree>
    <p:extLst>
      <p:ext uri="{BB962C8B-B14F-4D97-AF65-F5344CB8AC3E}">
        <p14:creationId xmlns:p14="http://schemas.microsoft.com/office/powerpoint/2010/main" val="3127552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3453253"/>
          </a:xfrm>
        </p:spPr>
        <p:txBody>
          <a:bodyPr/>
          <a:lstStyle/>
          <a:p>
            <a:pPr indent="715963" algn="dist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“I’m tired,” said one hiker. “We should sleep here tonight. Help me make a </a:t>
            </a:r>
            <a:endParaRPr lang="en-US" altLang="zh-CN" sz="26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.” The hikers made a bed out of soft, green oak leaves.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snuggled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蜷缩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into the leaves and fell asleep. The rain fell and the wind blew,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hikers were comfortable, warm and dry. Protected by strong branches and thick leaves, they have a good sleep under the “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oak tree.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5963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 the best gifts aren’t what we firstly hoped for.</a:t>
            </a:r>
            <a:endParaRPr lang="zh-CN" altLang="zh-CN" sz="2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4013690"/>
            <a:ext cx="11485848" cy="616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86275" algn="l"/>
                <a:tab pos="7081838" algn="l"/>
                <a:tab pos="9593263" algn="l"/>
              </a:tabLst>
            </a:pP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6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12. 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bed	B. boat	C. card	D. kite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36508" y="4153410"/>
            <a:ext cx="42511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/>
              <a:t>A</a:t>
            </a:r>
            <a:endParaRPr lang="zh-CN" altLang="en-US" sz="2600"/>
          </a:p>
        </p:txBody>
      </p:sp>
      <p:sp>
        <p:nvSpPr>
          <p:cNvPr id="6" name="内容占位符 5"/>
          <p:cNvSpPr txBox="1">
            <a:spLocks/>
          </p:cNvSpPr>
          <p:nvPr/>
        </p:nvSpPr>
        <p:spPr bwMode="auto">
          <a:xfrm>
            <a:off x="360854" y="4572502"/>
            <a:ext cx="11485848" cy="1816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考查名词辨析。句意：帮我铺床吧。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bed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床；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boat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船；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card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卡片；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kite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风筝。根据下文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hikers made a bed out of soft, green oak leaves</a:t>
            </a:r>
            <a:r>
              <a:rPr lang="en-US" altLang="zh-CN" sz="26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可知，他们准备用树叶铺床。故选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9981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3453253"/>
          </a:xfrm>
        </p:spPr>
        <p:txBody>
          <a:bodyPr/>
          <a:lstStyle/>
          <a:p>
            <a:pPr indent="715963" algn="dist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“I’m tired,” said one hiker. “We should sleep here tonight. Help me make a </a:t>
            </a:r>
            <a:endParaRPr lang="en-US" altLang="zh-CN" sz="26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.” The hikers made a bed out of soft, green oak leaves.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snuggled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蜷缩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into the leaves and fell asleep. The rain fell and the wind blew,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hikers were comfortable, warm and dry. Protected by strong branches and thick leaves, they have a good sleep under the “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oak tree.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5963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 the best gifts aren’t what we firstly hoped for.</a:t>
            </a:r>
            <a:endParaRPr lang="zh-CN" altLang="zh-CN" sz="2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4027594"/>
            <a:ext cx="11485848" cy="616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122738" algn="l"/>
                <a:tab pos="6634163" algn="l"/>
                <a:tab pos="6727825" algn="l"/>
              </a:tabLst>
            </a:pP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6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13. 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I	B. We	        C. He	       	       D. They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36508" y="4165270"/>
            <a:ext cx="42511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/>
              <a:t>D</a:t>
            </a:r>
            <a:endParaRPr lang="zh-CN" altLang="en-US" sz="2600"/>
          </a:p>
        </p:txBody>
      </p:sp>
      <p:sp>
        <p:nvSpPr>
          <p:cNvPr id="6" name="内容占位符 6"/>
          <p:cNvSpPr txBox="1">
            <a:spLocks/>
          </p:cNvSpPr>
          <p:nvPr/>
        </p:nvSpPr>
        <p:spPr bwMode="auto">
          <a:xfrm>
            <a:off x="360854" y="4619176"/>
            <a:ext cx="11485848" cy="1816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考查代词辨析。句意：他们蜷缩在树叶里睡着了。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我；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我们；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他；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他们。根据上文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hikers”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可知，这里指代的是两个徒步旅行者，因此用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9769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3453253"/>
          </a:xfrm>
        </p:spPr>
        <p:txBody>
          <a:bodyPr/>
          <a:lstStyle/>
          <a:p>
            <a:pPr indent="715963" algn="dist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“I’m tired,” said one hiker. “We should sleep here tonight. Help me make a </a:t>
            </a:r>
            <a:endParaRPr lang="en-US" altLang="zh-CN" sz="26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.” The hikers made a bed out of soft, green oak leaves.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snuggled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蜷缩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into the leaves and fell asleep. The rain fell and the wind blew,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hikers were comfortable, warm and dry. Protected by strong branches and thick leaves, they have a good sleep under the “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oak tree.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5963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 the best gifts aren’t what we firstly hoped for.</a:t>
            </a:r>
            <a:endParaRPr lang="zh-CN" altLang="zh-CN" sz="2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4005064"/>
            <a:ext cx="11485848" cy="616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391025" algn="l"/>
                <a:tab pos="7081838" algn="l"/>
                <a:tab pos="9239250" algn="l"/>
              </a:tabLst>
            </a:pP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6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14. 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so	B. and	C. but	D. because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0630" y="4118569"/>
            <a:ext cx="42511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/>
              <a:t>C</a:t>
            </a:r>
            <a:endParaRPr lang="zh-CN" altLang="en-US" sz="2600"/>
          </a:p>
        </p:txBody>
      </p:sp>
      <p:sp>
        <p:nvSpPr>
          <p:cNvPr id="6" name="内容占位符 7"/>
          <p:cNvSpPr txBox="1">
            <a:spLocks/>
          </p:cNvSpPr>
          <p:nvPr/>
        </p:nvSpPr>
        <p:spPr bwMode="auto">
          <a:xfrm>
            <a:off x="360854" y="4589754"/>
            <a:ext cx="11485848" cy="1816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考查连词辨析。句意：雨下着，风刮着，但是徒步旅行者感到舒适、温暖和干爽。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因此；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和；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但是；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因为。根据语境可知，这里表示转折关系。故选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6091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2409890"/>
          </a:xfrm>
        </p:spPr>
        <p:txBody>
          <a:bodyPr/>
          <a:lstStyle/>
          <a:p>
            <a:pPr indent="715963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“I’m tired,” said one hiker. “We should sleep here tonight. Help me make a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.” The hikers made a bed out of soft, green oak leaves.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snuggled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蜷缩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into the leaves and fell asleep. The rain fell and the wind blew,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hikers were comfortable, warm and dry. Protected by strong branches and thick leaves, they have a good sleep under the “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oak tree.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5963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 the best gifts aren’t what we firstly hoped for.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045963"/>
            <a:ext cx="11485848" cy="535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305300" algn="l"/>
                <a:tab pos="6815138" algn="l"/>
                <a:tab pos="9324975" algn="l"/>
              </a:tabLst>
            </a:pP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2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15. 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beautiful	B. useless	C. helpless	D. hopeful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44622" y="3148181"/>
            <a:ext cx="37221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/>
              <a:t>B</a:t>
            </a:r>
            <a:endParaRPr lang="zh-CN" altLang="en-US" sz="2200"/>
          </a:p>
        </p:txBody>
      </p:sp>
      <p:sp>
        <p:nvSpPr>
          <p:cNvPr id="6" name="内容占位符 8"/>
          <p:cNvSpPr txBox="1">
            <a:spLocks/>
          </p:cNvSpPr>
          <p:nvPr/>
        </p:nvSpPr>
        <p:spPr bwMode="auto">
          <a:xfrm>
            <a:off x="360854" y="3518260"/>
            <a:ext cx="11485848" cy="2462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>
              <a:lnSpc>
                <a:spcPct val="140000"/>
              </a:lnSpc>
              <a:spcAft>
                <a:spcPts val="0"/>
              </a:spcAft>
            </a:pP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考查形容词辨析。句意：在结实的树枝和厚厚的树叶的保护下，他们在</a:t>
            </a:r>
            <a:r>
              <a:rPr lang="en-US" altLang="zh-CN" sz="22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无用的</a:t>
            </a:r>
            <a:r>
              <a:rPr lang="en-US" altLang="zh-CN" sz="22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橡树下睡得很好。</a:t>
            </a:r>
            <a:r>
              <a:rPr lang="en-US" altLang="zh-CN" sz="22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beautiful</a:t>
            </a:r>
            <a:r>
              <a:rPr lang="zh-CN" altLang="zh-CN" sz="2200" b="1" u="wavy" spc="-10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美丽的；</a:t>
            </a:r>
            <a:r>
              <a:rPr lang="en-US" altLang="zh-CN" sz="2200" b="1" u="wavy" spc="-10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useless</a:t>
            </a:r>
            <a:r>
              <a:rPr lang="zh-CN" altLang="zh-CN" sz="2200" b="1" u="wavy" spc="-10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无用的；</a:t>
            </a:r>
            <a:r>
              <a:rPr lang="en-US" altLang="zh-CN" sz="2200" b="1" u="wavy" spc="-10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helpless</a:t>
            </a:r>
            <a:r>
              <a:rPr lang="zh-CN" altLang="zh-CN" sz="2200" b="1" u="wavy" spc="-10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无助的；</a:t>
            </a:r>
            <a:r>
              <a:rPr lang="en-US" altLang="zh-CN" sz="2200" b="1" u="wavy" spc="-10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hopeful</a:t>
            </a:r>
            <a:r>
              <a:rPr lang="zh-CN" altLang="zh-CN" sz="2200" b="1" u="wavy" spc="-10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充满希望的</a:t>
            </a:r>
            <a:r>
              <a:rPr lang="zh-CN" altLang="zh-CN" sz="22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根据上</a:t>
            </a:r>
            <a:endParaRPr lang="en-US" altLang="zh-CN" sz="22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778125" eaLnBrk="1">
              <a:lnSpc>
                <a:spcPct val="140000"/>
              </a:lnSpc>
              <a:spcAft>
                <a:spcPts val="0"/>
              </a:spcAft>
            </a:pPr>
            <a:r>
              <a:rPr lang="en-US" altLang="zh-CN" sz="22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2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</a:t>
            </a:r>
            <a:r>
              <a:rPr lang="en-US" altLang="zh-CN" sz="22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-less</a:t>
            </a:r>
            <a:r>
              <a:rPr lang="zh-CN" altLang="zh-CN" sz="22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为后缀的单词</a:t>
            </a:r>
            <a:r>
              <a:rPr lang="zh-CN" altLang="zh-CN" sz="22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2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careless</a:t>
            </a:r>
            <a:r>
              <a:rPr lang="zh-CN" altLang="zh-CN" sz="22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粗心的</a:t>
            </a:r>
            <a:r>
              <a:rPr lang="zh-CN" altLang="zh-CN" sz="22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</a:t>
            </a:r>
            <a:r>
              <a:rPr lang="en-US" altLang="zh-CN" sz="22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homeless</a:t>
            </a:r>
            <a:r>
              <a:rPr lang="zh-CN" altLang="zh-CN" sz="22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无家可归的</a:t>
            </a:r>
            <a:r>
              <a:rPr lang="zh-CN" altLang="zh-CN" sz="22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</a:t>
            </a:r>
            <a:r>
              <a:rPr lang="en-US" altLang="zh-CN" sz="22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hopeless</a:t>
            </a:r>
            <a:r>
              <a:rPr lang="zh-CN" altLang="zh-CN" sz="22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绝望的</a:t>
            </a:r>
            <a:r>
              <a:rPr lang="zh-CN" altLang="zh-CN" sz="22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</a:t>
            </a:r>
            <a:r>
              <a:rPr lang="en-US" altLang="zh-CN" sz="22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fearless</a:t>
            </a:r>
            <a:r>
              <a:rPr lang="zh-CN" altLang="zh-CN" sz="22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无畏的</a:t>
            </a:r>
            <a:r>
              <a:rPr lang="zh-CN" altLang="zh-CN" sz="22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sz="22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>
              <a:lnSpc>
                <a:spcPct val="140000"/>
              </a:lnSpc>
              <a:spcAft>
                <a:spcPts val="0"/>
              </a:spcAft>
            </a:pP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“It’s a useless oak tree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橡树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）！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可知，他们最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初认为这棵橡树是无用的。故选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4806" y="4476029"/>
            <a:ext cx="610256" cy="436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2006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00094"/>
            <a:ext cx="11485848" cy="5265210"/>
          </a:xfrm>
          <a:prstGeom prst="rect">
            <a:avLst/>
          </a:prstGeom>
        </p:spPr>
      </p:pic>
      <p:pic>
        <p:nvPicPr>
          <p:cNvPr id="10" name="译文.eps" descr="id:214748733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3200787"/>
            <a:ext cx="1224136" cy="378439"/>
          </a:xfrm>
          <a:prstGeom prst="rect">
            <a:avLst/>
          </a:prstGeom>
        </p:spPr>
      </p:pic>
      <p:pic>
        <p:nvPicPr>
          <p:cNvPr id="11" name="分析.eps" descr="id:2147487343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98522" y="4814404"/>
            <a:ext cx="1250325" cy="386536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4633" y="843664"/>
            <a:ext cx="2850254" cy="553993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225007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Protected by strong branches and thick leaves, they have a good sleep under the “useless” oak tree.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结实的树枝和厚厚的树叶的保护下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它们在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无用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的橡树下睡得很好。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是一个简单句。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Protected by strong branches and thick leaves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是过去分词作状语</a:t>
            </a:r>
            <a:r>
              <a:rPr lang="zh-CN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6797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6574" y="764704"/>
            <a:ext cx="11440128" cy="12414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590" y="2084739"/>
            <a:ext cx="3024336" cy="790377"/>
          </a:xfrm>
          <a:prstGeom prst="rect">
            <a:avLst/>
          </a:prstGeom>
        </p:spPr>
      </p:pic>
      <p:sp>
        <p:nvSpPr>
          <p:cNvPr id="6" name="内容占位符 1"/>
          <p:cNvSpPr>
            <a:spLocks noGrp="1"/>
          </p:cNvSpPr>
          <p:nvPr>
            <p:ph idx="1"/>
          </p:nvPr>
        </p:nvSpPr>
        <p:spPr>
          <a:xfrm>
            <a:off x="360854" y="2060848"/>
            <a:ext cx="11485848" cy="164916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讲述了两位徒步旅行者在遇到橡树前后的心理变化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0854" y="3673695"/>
            <a:ext cx="11485848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1" hangingPunct="0"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江苏泰州姜堰区期末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18385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32760"/>
            <a:ext cx="11485848" cy="2086853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hot day, two hikers were walking in the dry, brown hills. They had been walking all day, and they were tired and 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They really wanted to get something to eat. Suddenly, they saw a tree in the distance.</a:t>
            </a:r>
            <a:endParaRPr lang="zh-CN" altLang="zh-CN" sz="3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2772302"/>
            <a:ext cx="11485848" cy="697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72000" algn="l"/>
                <a:tab pos="7081838" algn="l"/>
              </a:tabLst>
            </a:pPr>
            <a:r>
              <a:rPr lang="zh-CN" altLang="zh-CN" sz="3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3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 </a:t>
            </a:r>
            <a:r>
              <a:rPr lang="en-US" altLang="zh-CN" sz="3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excited	B. thirsty	C. bored	D. hungry</a:t>
            </a:r>
            <a:endParaRPr lang="zh-CN" altLang="zh-CN" sz="3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74012" y="2934565"/>
            <a:ext cx="461986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000"/>
              <a:t>D</a:t>
            </a:r>
            <a:endParaRPr lang="zh-CN" altLang="en-US" sz="300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418706"/>
            <a:ext cx="11485848" cy="2774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考查形容词辨析。句意：他们一整天都在走，又累又饿。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excited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兴奋的；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thirsty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口渴的；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bored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无聊的；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hungry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饥饿的。根据下文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“They really wanted to get something to eat</a:t>
            </a:r>
            <a:r>
              <a:rPr lang="en-US" altLang="zh-CN" sz="3000" b="1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可知，他们又累又饿。故选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2530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49169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am so hungry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said one hiker. “Do you think that’s 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tree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want a big, sweet, red apple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2319040"/>
            <a:ext cx="11485848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305300" algn="l"/>
                <a:tab pos="5645150" algn="l"/>
                <a:tab pos="7081838" algn="l"/>
                <a:tab pos="95059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pear	B. orange	C. apple	D. peach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126654" y="2492927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/>
              <a:t>C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133547"/>
            <a:ext cx="11485848" cy="33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考查名词辨析。句意：你认为这是一棵苹果树吗？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pear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梨子；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orange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橙子；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apple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苹果；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peach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桃子。根据下文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want a big, sweet, red apple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可知，他希望这是一棵苹果树。故选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1723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80166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“No, that’s not an apple tree,” said the other. “It’s a pear tree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Pears are my favourite. I want to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sweet, juicy, yellow pear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200002"/>
            <a:ext cx="11485848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305300" algn="l"/>
                <a:tab pos="6996113" algn="l"/>
                <a:tab pos="932497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buy	B. pick	C. draw	D. grow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115029" y="3389096"/>
            <a:ext cx="49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/>
              <a:t>B</a:t>
            </a:r>
            <a:endParaRPr lang="zh-CN" altLang="en-US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4019300"/>
            <a:ext cx="1148584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考查动词辨析。句意：我想摘一个又甜又多汁的黄色梨子！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买；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pick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摘；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draw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画；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grow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种植。根据语境可知，他想从树上摘梨吃。故选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3079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531428"/>
            <a:ext cx="11485848" cy="2169825"/>
          </a:xfrm>
        </p:spPr>
        <p:txBody>
          <a:bodyPr/>
          <a:lstStyle/>
          <a:p>
            <a:pPr indent="715963" algn="dist" hangingPunct="0">
              <a:spcAft>
                <a:spcPts val="0"/>
              </a:spcAft>
            </a:pP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when they arrived at the tree, there were no apples or pears</a:t>
            </a:r>
            <a:r>
              <a:rPr lang="en-US" altLang="zh-CN" sz="3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</a:pP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was no fruit at all.</a:t>
            </a:r>
            <a:endParaRPr lang="zh-CN" altLang="zh-CN" sz="3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5963" hangingPunct="0">
              <a:spcAft>
                <a:spcPts val="0"/>
              </a:spcAft>
            </a:pP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“Aw, boo</a:t>
            </a:r>
            <a:r>
              <a:rPr lang="zh-CN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said one hiker. “It’s a useless oak </a:t>
            </a:r>
            <a:r>
              <a:rPr lang="en-US" altLang="zh-CN" sz="3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tree</a:t>
            </a:r>
            <a:r>
              <a:rPr lang="zh-CN" altLang="zh-CN" sz="3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3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橡树</a:t>
            </a:r>
            <a:r>
              <a:rPr lang="zh-CN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）！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3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2519616"/>
            <a:ext cx="11485848" cy="697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122738" algn="l"/>
                <a:tab pos="6727825" algn="l"/>
              </a:tabLst>
            </a:pPr>
            <a:r>
              <a:rPr lang="zh-CN" altLang="zh-CN" sz="3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3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</a:t>
            </a:r>
            <a:r>
              <a:rPr lang="en-US" altLang="zh-CN" sz="3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In fact	B. As usual	C. At last		D. As a result</a:t>
            </a:r>
            <a:endParaRPr lang="zh-CN" altLang="zh-CN" sz="3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82638" y="2657529"/>
            <a:ext cx="461986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000"/>
              <a:t>A</a:t>
            </a:r>
            <a:endParaRPr lang="zh-CN" altLang="en-US" sz="3000"/>
          </a:p>
        </p:txBody>
      </p:sp>
      <p:sp>
        <p:nvSpPr>
          <p:cNvPr id="6" name="内容占位符 3"/>
          <p:cNvSpPr txBox="1">
            <a:spLocks/>
          </p:cNvSpPr>
          <p:nvPr/>
        </p:nvSpPr>
        <p:spPr bwMode="auto">
          <a:xfrm>
            <a:off x="360854" y="3131516"/>
            <a:ext cx="11485848" cy="3467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考查介词短语辨析。句意：事实上，树上根本没有水果。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fact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事实上；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usual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像往常一样；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last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最后；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a result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结果是。根据</a:t>
            </a:r>
            <a:r>
              <a:rPr lang="en-US" altLang="zh-CN" sz="3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when they arrived at the tree, there were no apples or pears.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但是当他们到达那棵树时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树上没有苹果或梨子。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3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可知，事实情况是树上根本没有水果。故选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281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74670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Just then, the sky turned dark and there came the 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en-US" sz="3000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suddenly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The two hikers searched for shelter and ran 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en-US" sz="3000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3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oak tree to stay dry. It rained and rained, but the oak tree was like a big umbrella. The hikers didn’t get 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They waited under the oak tree for the rain to stop.</a:t>
            </a:r>
            <a:endParaRPr lang="zh-CN" altLang="zh-CN" sz="3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451848"/>
            <a:ext cx="11485848" cy="697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86275" algn="l"/>
                <a:tab pos="7081838" algn="l"/>
                <a:tab pos="9420225" algn="l"/>
              </a:tabLst>
            </a:pPr>
            <a:r>
              <a:rPr lang="zh-CN" altLang="zh-CN" sz="3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3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 </a:t>
            </a:r>
            <a:r>
              <a:rPr lang="en-US" altLang="zh-CN" sz="3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wind	B. snow	C. cloud	D. rain</a:t>
            </a:r>
            <a:endParaRPr lang="zh-CN" altLang="zh-CN" sz="3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02890" y="3588232"/>
            <a:ext cx="461986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n-US" altLang="zh-CN" sz="3000"/>
              <a:t>D</a:t>
            </a:r>
            <a:endParaRPr lang="zh-CN" altLang="en-US" sz="3000"/>
          </a:p>
        </p:txBody>
      </p:sp>
      <p:sp>
        <p:nvSpPr>
          <p:cNvPr id="6" name="矩形 5"/>
          <p:cNvSpPr/>
          <p:nvPr/>
        </p:nvSpPr>
        <p:spPr>
          <a:xfrm>
            <a:off x="360854" y="4046496"/>
            <a:ext cx="11485848" cy="263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3000">
                <a:cs typeface="Times New Roman" panose="02020603050405020304" pitchFamily="18" charset="0"/>
              </a:rPr>
              <a:t>[</a:t>
            </a:r>
            <a:r>
              <a:rPr lang="zh-CN" altLang="zh-CN" sz="300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000">
                <a:cs typeface="Times New Roman" panose="02020603050405020304" pitchFamily="18" charset="0"/>
              </a:rPr>
              <a:t>]</a:t>
            </a:r>
            <a:r>
              <a:rPr lang="zh-CN" altLang="zh-CN" sz="3000">
                <a:cs typeface="Times New Roman" panose="02020603050405020304" pitchFamily="18" charset="0"/>
              </a:rPr>
              <a:t>考查名词辨析。句意：就在这时，天空变暗了，突然下起了雨。</a:t>
            </a:r>
            <a:r>
              <a:rPr lang="en-US" altLang="zh-CN" sz="3000" u="wavy">
                <a:uFill>
                  <a:solidFill>
                    <a:srgbClr val="00B0F0"/>
                  </a:solidFill>
                </a:uFill>
                <a:cs typeface="Times New Roman" panose="02020603050405020304" pitchFamily="18" charset="0"/>
              </a:rPr>
              <a:t>wind</a:t>
            </a:r>
            <a:r>
              <a:rPr lang="zh-CN" altLang="zh-CN" sz="3000" u="wavy">
                <a:uFill>
                  <a:solidFill>
                    <a:srgbClr val="00B0F0"/>
                  </a:solidFill>
                </a:uFill>
                <a:cs typeface="Times New Roman" panose="02020603050405020304" pitchFamily="18" charset="0"/>
              </a:rPr>
              <a:t>风；</a:t>
            </a:r>
            <a:r>
              <a:rPr lang="en-US" altLang="zh-CN" sz="3000" u="wavy">
                <a:uFill>
                  <a:solidFill>
                    <a:srgbClr val="00B0F0"/>
                  </a:solidFill>
                </a:uFill>
                <a:cs typeface="Times New Roman" panose="02020603050405020304" pitchFamily="18" charset="0"/>
              </a:rPr>
              <a:t>snow</a:t>
            </a:r>
            <a:r>
              <a:rPr lang="zh-CN" altLang="zh-CN" sz="3000" u="wavy">
                <a:uFill>
                  <a:solidFill>
                    <a:srgbClr val="00B0F0"/>
                  </a:solidFill>
                </a:uFill>
                <a:cs typeface="Times New Roman" panose="02020603050405020304" pitchFamily="18" charset="0"/>
              </a:rPr>
              <a:t>雪；</a:t>
            </a:r>
            <a:r>
              <a:rPr lang="en-US" altLang="zh-CN" sz="3000" u="wavy">
                <a:uFill>
                  <a:solidFill>
                    <a:srgbClr val="00B0F0"/>
                  </a:solidFill>
                </a:uFill>
                <a:cs typeface="Times New Roman" panose="02020603050405020304" pitchFamily="18" charset="0"/>
              </a:rPr>
              <a:t>cloud</a:t>
            </a:r>
            <a:r>
              <a:rPr lang="zh-CN" altLang="zh-CN" sz="3000" u="wavy">
                <a:uFill>
                  <a:solidFill>
                    <a:srgbClr val="00B0F0"/>
                  </a:solidFill>
                </a:uFill>
                <a:cs typeface="Times New Roman" panose="02020603050405020304" pitchFamily="18" charset="0"/>
              </a:rPr>
              <a:t>云；</a:t>
            </a:r>
            <a:r>
              <a:rPr lang="en-US" altLang="zh-CN" sz="3000" u="wavy">
                <a:uFill>
                  <a:solidFill>
                    <a:srgbClr val="00B0F0"/>
                  </a:solidFill>
                </a:uFill>
                <a:cs typeface="Times New Roman" panose="02020603050405020304" pitchFamily="18" charset="0"/>
              </a:rPr>
              <a:t>rain</a:t>
            </a:r>
            <a:r>
              <a:rPr lang="zh-CN" altLang="zh-CN" sz="3000" u="wavy">
                <a:uFill>
                  <a:solidFill>
                    <a:srgbClr val="00B0F0"/>
                  </a:solidFill>
                </a:uFill>
                <a:cs typeface="Times New Roman" panose="02020603050405020304" pitchFamily="18" charset="0"/>
              </a:rPr>
              <a:t>雨</a:t>
            </a:r>
            <a:r>
              <a:rPr lang="zh-CN" altLang="zh-CN" sz="3000">
                <a:cs typeface="Times New Roman" panose="02020603050405020304" pitchFamily="18" charset="0"/>
              </a:rPr>
              <a:t>。</a:t>
            </a:r>
            <a:r>
              <a:rPr lang="zh-CN" altLang="zh-CN" sz="3000" smtClean="0">
                <a:cs typeface="Times New Roman" panose="02020603050405020304" pitchFamily="18" charset="0"/>
              </a:rPr>
              <a:t>根</a:t>
            </a:r>
            <a:r>
              <a:rPr lang="zh-CN" altLang="zh-CN" sz="3000" spc="-100">
                <a:cs typeface="Times New Roman" panose="02020603050405020304" pitchFamily="18" charset="0"/>
              </a:rPr>
              <a:t>据下文</a:t>
            </a:r>
            <a:r>
              <a:rPr lang="en-US" altLang="zh-CN" sz="3000" spc="-100">
                <a:cs typeface="Times New Roman" panose="02020603050405020304" pitchFamily="18" charset="0"/>
              </a:rPr>
              <a:t>“It rained </a:t>
            </a:r>
            <a:r>
              <a:rPr lang="en-US" altLang="zh-CN" sz="3000" spc="-100" smtClean="0">
                <a:cs typeface="Times New Roman" panose="02020603050405020304" pitchFamily="18" charset="0"/>
              </a:rPr>
              <a:t>and</a:t>
            </a:r>
            <a:endParaRPr lang="en-US" altLang="zh-CN" sz="3000" smtClean="0"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endParaRPr lang="en-US" altLang="zh-CN" sz="3000" spc="-100" smtClean="0"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3000" spc="-100">
                <a:cs typeface="Times New Roman" panose="02020603050405020304" pitchFamily="18" charset="0"/>
              </a:rPr>
              <a:t>rained”</a:t>
            </a:r>
            <a:r>
              <a:rPr lang="zh-CN" altLang="zh-CN" sz="3000" spc="-100" smtClean="0">
                <a:cs typeface="Times New Roman" panose="02020603050405020304" pitchFamily="18" charset="0"/>
              </a:rPr>
              <a:t>可知</a:t>
            </a:r>
            <a:r>
              <a:rPr lang="zh-CN" altLang="zh-CN" sz="3000" spc="-100">
                <a:cs typeface="Times New Roman" panose="02020603050405020304" pitchFamily="18" charset="0"/>
              </a:rPr>
              <a:t>，这里指突然下起了雨。</a:t>
            </a:r>
            <a:r>
              <a:rPr lang="zh-CN" altLang="zh-CN" sz="3000">
                <a:cs typeface="Times New Roman" panose="02020603050405020304" pitchFamily="18" charset="0"/>
              </a:rPr>
              <a:t>故选</a:t>
            </a:r>
            <a:r>
              <a:rPr lang="en-US" altLang="zh-CN" sz="3000">
                <a:cs typeface="Times New Roman" panose="02020603050405020304" pitchFamily="18" charset="0"/>
              </a:rPr>
              <a:t>D</a:t>
            </a:r>
            <a:r>
              <a:rPr lang="zh-CN" altLang="zh-CN" sz="3000">
                <a:cs typeface="Times New Roman" panose="02020603050405020304" pitchFamily="18" charset="0"/>
              </a:rPr>
              <a:t>。</a:t>
            </a:r>
            <a:endParaRPr lang="zh-CN" altLang="zh-CN" sz="30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3762" y="5405200"/>
            <a:ext cx="738062" cy="52788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6023198" y="5517403"/>
            <a:ext cx="6167215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0"/>
              </a:spcAft>
            </a:pPr>
            <a:r>
              <a:rPr lang="zh-CN" altLang="en-US" sz="300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形客词为</a:t>
            </a:r>
            <a:r>
              <a:rPr lang="en-US" altLang="zh-CN" sz="3000">
                <a:solidFill>
                  <a:srgbClr val="00B0F0"/>
                </a:solidFill>
                <a:cs typeface="Times New Roman" panose="02020603050405020304" pitchFamily="18" charset="0"/>
              </a:rPr>
              <a:t>rainy</a:t>
            </a:r>
            <a:r>
              <a:rPr lang="zh-CN" altLang="en-US" sz="3000">
                <a:solidFill>
                  <a:srgbClr val="00B0F0"/>
                </a:solidFill>
                <a:cs typeface="Times New Roman" panose="02020603050405020304" pitchFamily="18" charset="0"/>
              </a:rPr>
              <a:t>，</a:t>
            </a:r>
            <a:r>
              <a:rPr lang="zh-CN" altLang="en-US" sz="300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sz="3000" spc="-10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en-US" sz="300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多雨的</a:t>
            </a:r>
            <a:r>
              <a:rPr lang="en-US" altLang="zh-CN" sz="3000" spc="-10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3000" spc="-100">
                <a:solidFill>
                  <a:srgbClr val="00B0F0"/>
                </a:solidFill>
                <a:cs typeface="Times New Roman" panose="02020603050405020304" pitchFamily="18" charset="0"/>
              </a:rPr>
              <a:t> </a:t>
            </a:r>
            <a:r>
              <a:rPr lang="zh-CN" altLang="en-US" sz="3000">
                <a:solidFill>
                  <a:srgbClr val="00B0F0"/>
                </a:solidFill>
                <a:cs typeface="Times New Roman" panose="02020603050405020304" pitchFamily="18" charset="0"/>
              </a:rPr>
              <a:t>。</a:t>
            </a:r>
            <a:endParaRPr lang="en-US" altLang="zh-CN" sz="3000">
              <a:solidFill>
                <a:srgbClr val="00B0F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7394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74670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Just then, the sky turned dark and there came the 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en-US" sz="3000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suddenly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The two hikers searched for shelter and ran 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en-US" sz="3000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3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oak tree to stay dry. It rained and rained, but the oak tree was like a big umbrella. The hikers didn’t get 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They waited under the oak tree for the rain to stop.</a:t>
            </a:r>
            <a:endParaRPr lang="zh-CN" altLang="zh-CN" sz="3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462605"/>
            <a:ext cx="11485848" cy="697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667250" algn="l"/>
                <a:tab pos="7445375" algn="l"/>
                <a:tab pos="9774238" algn="l"/>
              </a:tabLst>
            </a:pPr>
            <a:r>
              <a:rPr lang="zh-CN" altLang="zh-CN" sz="3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3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 </a:t>
            </a:r>
            <a:r>
              <a:rPr lang="en-US" altLang="zh-CN" sz="3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around	B. towards	C. past	D. off</a:t>
            </a:r>
            <a:endParaRPr lang="zh-CN" altLang="zh-CN" sz="3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28768" y="3599943"/>
            <a:ext cx="441146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000"/>
              <a:t>B</a:t>
            </a:r>
            <a:endParaRPr lang="zh-CN" altLang="en-US" sz="3000"/>
          </a:p>
        </p:txBody>
      </p:sp>
      <p:sp>
        <p:nvSpPr>
          <p:cNvPr id="6" name="矩形 5"/>
          <p:cNvSpPr/>
          <p:nvPr/>
        </p:nvSpPr>
        <p:spPr>
          <a:xfrm>
            <a:off x="360854" y="4100383"/>
            <a:ext cx="11485848" cy="20821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3000">
                <a:cs typeface="Times New Roman" panose="02020603050405020304" pitchFamily="18" charset="0"/>
              </a:rPr>
              <a:t>[</a:t>
            </a:r>
            <a:r>
              <a:rPr lang="zh-CN" altLang="zh-CN" sz="300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000">
                <a:cs typeface="Times New Roman" panose="02020603050405020304" pitchFamily="18" charset="0"/>
              </a:rPr>
              <a:t>]</a:t>
            </a:r>
            <a:r>
              <a:rPr lang="zh-CN" altLang="zh-CN" sz="3000">
                <a:cs typeface="Times New Roman" panose="02020603050405020304" pitchFamily="18" charset="0"/>
              </a:rPr>
              <a:t>考查介词辨析。句意：这两个徒步旅行者寻找避</a:t>
            </a:r>
            <a:r>
              <a:rPr lang="zh-CN" altLang="zh-CN" sz="3000" spc="-100">
                <a:cs typeface="Times New Roman" panose="02020603050405020304" pitchFamily="18" charset="0"/>
              </a:rPr>
              <a:t>雨处，跑向橡树以免被淋湿。</a:t>
            </a:r>
            <a:r>
              <a:rPr lang="en-US" altLang="zh-CN" sz="3000" spc="-100">
                <a:cs typeface="Times New Roman" panose="02020603050405020304" pitchFamily="18" charset="0"/>
              </a:rPr>
              <a:t>around</a:t>
            </a:r>
            <a:r>
              <a:rPr lang="zh-CN" altLang="zh-CN" sz="3000" spc="-100">
                <a:cs typeface="Times New Roman" panose="02020603050405020304" pitchFamily="18" charset="0"/>
              </a:rPr>
              <a:t>围绕；</a:t>
            </a:r>
            <a:r>
              <a:rPr lang="en-US" altLang="zh-CN" sz="3000" spc="-100">
                <a:cs typeface="Times New Roman" panose="02020603050405020304" pitchFamily="18" charset="0"/>
              </a:rPr>
              <a:t>towards</a:t>
            </a:r>
            <a:r>
              <a:rPr lang="zh-CN" altLang="zh-CN" sz="3000" spc="-100">
                <a:cs typeface="Times New Roman" panose="02020603050405020304" pitchFamily="18" charset="0"/>
              </a:rPr>
              <a:t>朝着；</a:t>
            </a:r>
            <a:r>
              <a:rPr lang="en-US" altLang="zh-CN" sz="3000">
                <a:cs typeface="Times New Roman" panose="02020603050405020304" pitchFamily="18" charset="0"/>
              </a:rPr>
              <a:t>past</a:t>
            </a:r>
            <a:r>
              <a:rPr lang="zh-CN" altLang="zh-CN" sz="3000">
                <a:cs typeface="Times New Roman" panose="02020603050405020304" pitchFamily="18" charset="0"/>
              </a:rPr>
              <a:t>经过；</a:t>
            </a:r>
            <a:r>
              <a:rPr lang="en-US" altLang="zh-CN" sz="3000">
                <a:cs typeface="Times New Roman" panose="02020603050405020304" pitchFamily="18" charset="0"/>
              </a:rPr>
              <a:t>off</a:t>
            </a:r>
            <a:r>
              <a:rPr lang="zh-CN" altLang="zh-CN" sz="3000">
                <a:cs typeface="Times New Roman" panose="02020603050405020304" pitchFamily="18" charset="0"/>
              </a:rPr>
              <a:t>从</a:t>
            </a:r>
            <a:r>
              <a:rPr lang="en-US" altLang="zh-CN" sz="3000"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3000">
                <a:cs typeface="Times New Roman" panose="02020603050405020304" pitchFamily="18" charset="0"/>
              </a:rPr>
              <a:t>去掉。根据语境可知，他们朝着橡树跑去。故选</a:t>
            </a:r>
            <a:r>
              <a:rPr lang="en-US" altLang="zh-CN" sz="3000">
                <a:cs typeface="Times New Roman" panose="02020603050405020304" pitchFamily="18" charset="0"/>
              </a:rPr>
              <a:t>B</a:t>
            </a:r>
            <a:r>
              <a:rPr lang="zh-CN" altLang="zh-CN" sz="3000">
                <a:cs typeface="Times New Roman" panose="02020603050405020304" pitchFamily="18" charset="0"/>
              </a:rPr>
              <a:t>。</a:t>
            </a:r>
            <a:endParaRPr lang="zh-CN" altLang="zh-CN" sz="30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3243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620688"/>
            <a:ext cx="11485848" cy="2774670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Just then, the sky turned dark and there came the 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en-US" sz="3000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suddenly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The two hikers searched for shelter and ran 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en-US" sz="3000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3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oak tree to stay dry. It rained and rained, but the oak tree was like a big umbrella. The hikers didn’t get 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They waited under the oak tree for the rain to stop.</a:t>
            </a:r>
            <a:endParaRPr lang="zh-CN" altLang="zh-CN" sz="3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307000"/>
            <a:ext cx="11485848" cy="697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305300" algn="l"/>
                <a:tab pos="6815138" algn="l"/>
                <a:tab pos="9505950" algn="l"/>
              </a:tabLst>
            </a:pPr>
            <a:r>
              <a:rPr lang="zh-CN" altLang="zh-CN" sz="3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3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 </a:t>
            </a:r>
            <a:r>
              <a:rPr lang="en-US" altLang="zh-CN" sz="3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wet	B. sick	C. cold	D. tired</a:t>
            </a:r>
            <a:endParaRPr lang="zh-CN" altLang="zh-CN" sz="3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91264" y="3452964"/>
            <a:ext cx="461986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000"/>
              <a:t>A</a:t>
            </a:r>
            <a:endParaRPr lang="zh-CN" altLang="en-US" sz="300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913274"/>
            <a:ext cx="11485848" cy="2774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考查形容词辨析。句意：徒步旅行者没有被淋湿。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wet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湿的；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sick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生病的；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cold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寒冷的；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tired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累的。根据上文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oak tree was like a big umbrella”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可知，他们躲在了像一把大伞的橡树下没有被淋湿。故选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9502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B0F0"/>
          </a:solidFill>
          <a:prstDash val="dash"/>
          <a:miter lim="800000"/>
        </a:ln>
      </a:spPr>
      <a:bodyPr vert="horz" wrap="squar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1050</TotalTime>
  <Words>1355</Words>
  <Application>Microsoft Office PowerPoint</Application>
  <PresentationFormat>自定义</PresentationFormat>
  <Paragraphs>82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7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760</cp:revision>
  <dcterms:created xsi:type="dcterms:W3CDTF">2020-11-06T05:24:00Z</dcterms:created>
  <dcterms:modified xsi:type="dcterms:W3CDTF">2025-09-13T09:35:43Z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